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78" r:id="rId2"/>
    <p:sldId id="258" r:id="rId3"/>
    <p:sldId id="264" r:id="rId4"/>
    <p:sldId id="268" r:id="rId5"/>
    <p:sldId id="269" r:id="rId6"/>
    <p:sldId id="270" r:id="rId7"/>
    <p:sldId id="271" r:id="rId8"/>
    <p:sldId id="272" r:id="rId9"/>
    <p:sldId id="273" r:id="rId10"/>
    <p:sldId id="274" r:id="rId11"/>
    <p:sldId id="275" r:id="rId12"/>
    <p:sldId id="276" r:id="rId13"/>
    <p:sldId id="277" r:id="rId14"/>
    <p:sldId id="267" r:id="rId15"/>
  </p:sldIdLst>
  <p:sldSz cx="9144000" cy="6858000" type="screen4x3"/>
  <p:notesSz cx="6858000" cy="9144000"/>
  <p:embeddedFontLst>
    <p:embeddedFont>
      <p:font typeface="Twinkl" pitchFamily="2" charset="0"/>
      <p:regular r:id="rId18"/>
      <p:bold r:id="rId19"/>
    </p:embeddedFont>
    <p:embeddedFont>
      <p:font typeface="Calibri" panose="020F0502020204030204" pitchFamily="34" charset="0"/>
      <p:regular r:id="rId20"/>
      <p:bold r:id="rId21"/>
      <p:italic r:id="rId22"/>
      <p:boldItalic r:id="rId23"/>
    </p:embeddedFont>
    <p:embeddedFont>
      <p:font typeface="Tuffy" panose="020B0603060100000000"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showGuides="1">
      <p:cViewPr varScale="1">
        <p:scale>
          <a:sx n="81" d="100"/>
          <a:sy n="81" d="100"/>
        </p:scale>
        <p:origin x="90" y="3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2151389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m.wikimedia.org/wiki/File:Erhu.png" TargetMode="External"/><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hyperlink" Target="https://creativecommons.org/licenses/by/2.0/uk/"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commons.m.wikimedia.org/wiki/File:2_dhols.jpg" TargetMode="External"/><Relationship Id="rId5" Type="http://schemas.openxmlformats.org/officeDocument/2006/relationships/hyperlink" Target="https://creativecommons.org/licenses/by/2.0/uk/" TargetMode="External"/><Relationship Id="rId4" Type="http://schemas.openxmlformats.org/officeDocument/2006/relationships/hyperlink" Target="https://commons.m.wikimedia.org/wiki/File:Sitar.png"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6.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8.tiff"/><Relationship Id="rId1" Type="http://schemas.openxmlformats.org/officeDocument/2006/relationships/slideLayout" Target="../slideLayouts/slideLayout3.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329" y="980289"/>
            <a:ext cx="7819902" cy="1477328"/>
          </a:xfrm>
          <a:prstGeom prst="rect">
            <a:avLst/>
          </a:prstGeom>
        </p:spPr>
        <p:txBody>
          <a:bodyPr wrap="square">
            <a:spAutoFit/>
          </a:bodyPr>
          <a:lstStyle/>
          <a:p>
            <a:r>
              <a:rPr lang="en-GB" b="1" dirty="0">
                <a:solidFill>
                  <a:srgbClr val="000000"/>
                </a:solidFill>
              </a:rPr>
              <a:t>Teacher note (to be deleted before showing the PowerPoint): </a:t>
            </a:r>
            <a:r>
              <a:rPr lang="en-GB" dirty="0" smtClean="0"/>
              <a:t>Prior </a:t>
            </a:r>
            <a:r>
              <a:rPr lang="en-GB" dirty="0"/>
              <a:t>to showing the PowerPoint, you may wish to find examples of each type of music from the Internet. You may also want to find a glockenspiel or xylophone so that you can try the activity on the ‘China’ slide of this PowerPoint.</a:t>
            </a:r>
            <a:endParaRPr lang="en-GB" dirty="0"/>
          </a:p>
        </p:txBody>
      </p:sp>
    </p:spTree>
    <p:extLst>
      <p:ext uri="{BB962C8B-B14F-4D97-AF65-F5344CB8AC3E}">
        <p14:creationId xmlns:p14="http://schemas.microsoft.com/office/powerpoint/2010/main" val="278252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China</a:t>
            </a:r>
          </a:p>
        </p:txBody>
      </p:sp>
      <p:sp>
        <p:nvSpPr>
          <p:cNvPr id="7" name="TextBox 2"/>
          <p:cNvSpPr txBox="1">
            <a:spLocks noChangeArrowheads="1"/>
          </p:cNvSpPr>
          <p:nvPr/>
        </p:nvSpPr>
        <p:spPr bwMode="auto">
          <a:xfrm>
            <a:off x="753607" y="1784765"/>
            <a:ext cx="7627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Traditional Chinese music is played using a pentatonic scale. This means the fourth and seventh note from other musical scales are missing.</a:t>
            </a:r>
          </a:p>
        </p:txBody>
      </p:sp>
      <p:sp>
        <p:nvSpPr>
          <p:cNvPr id="8" name="TextBox 1"/>
          <p:cNvSpPr txBox="1">
            <a:spLocks noChangeArrowheads="1"/>
          </p:cNvSpPr>
          <p:nvPr/>
        </p:nvSpPr>
        <p:spPr bwMode="auto">
          <a:xfrm>
            <a:off x="753607" y="2901198"/>
            <a:ext cx="52148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b="1" dirty="0">
                <a:solidFill>
                  <a:schemeClr val="tx1"/>
                </a:solidFill>
              </a:rPr>
              <a:t>Try It</a:t>
            </a:r>
          </a:p>
          <a:p>
            <a:pPr>
              <a:lnSpc>
                <a:spcPct val="100000"/>
              </a:lnSpc>
              <a:spcBef>
                <a:spcPct val="0"/>
              </a:spcBef>
              <a:buFontTx/>
              <a:buNone/>
            </a:pPr>
            <a:r>
              <a:rPr lang="en-GB" altLang="en-US" dirty="0">
                <a:solidFill>
                  <a:schemeClr val="tx1"/>
                </a:solidFill>
              </a:rPr>
              <a:t>On a glockenspiel or xylophone, play the notes C, D, E, F, G, A, B, C. Now only play C, D, E, G, B, C. These are the notes in a pentatonic scale.</a:t>
            </a:r>
          </a:p>
        </p:txBody>
      </p:sp>
      <p:sp>
        <p:nvSpPr>
          <p:cNvPr id="11" name="TextBox 2"/>
          <p:cNvSpPr txBox="1">
            <a:spLocks noChangeArrowheads="1"/>
          </p:cNvSpPr>
          <p:nvPr/>
        </p:nvSpPr>
        <p:spPr bwMode="auto">
          <a:xfrm>
            <a:off x="753607" y="4518926"/>
            <a:ext cx="60034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Chinese instruments include stringed instruments, such as the erhu, a wooden flute called the dizi and percussion, such as drums and cymbals.</a:t>
            </a:r>
          </a:p>
        </p:txBody>
      </p:sp>
      <p:sp>
        <p:nvSpPr>
          <p:cNvPr id="12" name="TextBox 5"/>
          <p:cNvSpPr txBox="1">
            <a:spLocks noChangeArrowheads="1"/>
          </p:cNvSpPr>
          <p:nvPr/>
        </p:nvSpPr>
        <p:spPr bwMode="auto">
          <a:xfrm>
            <a:off x="7286486" y="2531310"/>
            <a:ext cx="262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Erhu</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80" y="2879273"/>
            <a:ext cx="1084262" cy="3348037"/>
          </a:xfrm>
          <a:prstGeom prst="round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21"/>
          <p:cNvSpPr txBox="1">
            <a:spLocks noChangeArrowheads="1"/>
          </p:cNvSpPr>
          <p:nvPr/>
        </p:nvSpPr>
        <p:spPr bwMode="auto">
          <a:xfrm>
            <a:off x="5848356" y="628776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dirty="0">
                <a:latin typeface="Tuffy" panose="020B0603060100000000" pitchFamily="34" charset="0"/>
                <a:ea typeface="Tuffy" panose="020B0603060100000000" pitchFamily="34" charset="0"/>
                <a:hlinkClick r:id="rId3"/>
              </a:rPr>
              <a:t>Erhu</a:t>
            </a:r>
            <a:r>
              <a:rPr lang="en-GB" altLang="en-US" sz="500" dirty="0" smtClean="0">
                <a:latin typeface="Tuffy" panose="020B0603060100000000" pitchFamily="34" charset="0"/>
                <a:ea typeface="Tuffy" panose="020B0603060100000000" pitchFamily="34" charset="0"/>
                <a:cs typeface="Arial" panose="020B0604020202020204" pitchFamily="34" charset="0"/>
              </a:rPr>
              <a:t>” by </a:t>
            </a:r>
            <a:r>
              <a:rPr lang="en-GB" sz="500" dirty="0" smtClean="0">
                <a:latin typeface="Tuffy" panose="020B0603060100000000" pitchFamily="34" charset="0"/>
                <a:ea typeface="Tuffy" panose="020B0603060100000000" pitchFamily="34" charset="0"/>
              </a:rPr>
              <a:t>LDHan </a:t>
            </a:r>
            <a:r>
              <a:rPr lang="en-GB" altLang="en-US" sz="500" dirty="0" smtClean="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smtClean="0">
                <a:latin typeface="Tuffy"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cxnSp>
        <p:nvCxnSpPr>
          <p:cNvPr id="15" name="Straight Arrow Connector 14"/>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7" name="Rectangle 16">
            <a:hlinkClick r:id="rId5"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192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West Africa</a:t>
            </a:r>
          </a:p>
        </p:txBody>
      </p:sp>
      <p:sp>
        <p:nvSpPr>
          <p:cNvPr id="9" name="TextBox 2"/>
          <p:cNvSpPr txBox="1">
            <a:spLocks noChangeArrowheads="1"/>
          </p:cNvSpPr>
          <p:nvPr/>
        </p:nvSpPr>
        <p:spPr bwMode="auto">
          <a:xfrm>
            <a:off x="700361" y="1559924"/>
            <a:ext cx="81041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West Africa is a large area made up of many countries, including Benin, Cameroon, Ghana, Nigeria, Sierra Leone and Togo. Each country has its own musical tradition but the music in the area has some things in common.</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West African music can often have two or more rhythms playing at one time.</a:t>
            </a:r>
          </a:p>
        </p:txBody>
      </p:sp>
      <p:sp>
        <p:nvSpPr>
          <p:cNvPr id="10" name="TextBox 1"/>
          <p:cNvSpPr txBox="1">
            <a:spLocks noChangeArrowheads="1"/>
          </p:cNvSpPr>
          <p:nvPr/>
        </p:nvSpPr>
        <p:spPr bwMode="auto">
          <a:xfrm>
            <a:off x="700361" y="3066324"/>
            <a:ext cx="7864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b="1" dirty="0">
                <a:solidFill>
                  <a:schemeClr val="tx1"/>
                </a:solidFill>
              </a:rPr>
              <a:t>Try It</a:t>
            </a:r>
          </a:p>
          <a:p>
            <a:pPr>
              <a:lnSpc>
                <a:spcPct val="100000"/>
              </a:lnSpc>
              <a:spcBef>
                <a:spcPct val="0"/>
              </a:spcBef>
              <a:buFontTx/>
              <a:buNone/>
            </a:pPr>
            <a:r>
              <a:rPr lang="en-GB" altLang="en-US" dirty="0">
                <a:solidFill>
                  <a:schemeClr val="tx1"/>
                </a:solidFill>
              </a:rPr>
              <a:t>Your teacher will split you into two groups. One group will tap two beats on the table. The other group will tap three beats in the same time it takes the first group to tap their two beats.</a:t>
            </a:r>
          </a:p>
        </p:txBody>
      </p:sp>
      <p:sp>
        <p:nvSpPr>
          <p:cNvPr id="14" name="TextBox 2"/>
          <p:cNvSpPr txBox="1">
            <a:spLocks noChangeArrowheads="1"/>
          </p:cNvSpPr>
          <p:nvPr/>
        </p:nvSpPr>
        <p:spPr bwMode="auto">
          <a:xfrm>
            <a:off x="700361" y="4435437"/>
            <a:ext cx="54022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West African music often uses a special drum called a djembe and an instrument called the talking drum. The drummer can change the pitch of the drum to make it sound like a human talking.</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394" y="4357817"/>
            <a:ext cx="1891441" cy="1891442"/>
          </a:xfrm>
          <a:prstGeom prst="roundRect">
            <a:avLst>
              <a:gd name="adj" fmla="val 7220"/>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5"/>
          <p:cNvSpPr txBox="1">
            <a:spLocks noChangeArrowheads="1"/>
          </p:cNvSpPr>
          <p:nvPr/>
        </p:nvSpPr>
        <p:spPr bwMode="auto">
          <a:xfrm>
            <a:off x="5401825" y="5880959"/>
            <a:ext cx="93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US" altLang="en-US" dirty="0">
                <a:solidFill>
                  <a:schemeClr val="tx1"/>
                </a:solidFill>
              </a:rPr>
              <a:t>Djembe</a:t>
            </a:r>
          </a:p>
        </p:txBody>
      </p:sp>
      <p:cxnSp>
        <p:nvCxnSpPr>
          <p:cNvPr id="17" name="Straight Arrow Connector 16"/>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9" name="Rectangle 18">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73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India</a:t>
            </a:r>
          </a:p>
        </p:txBody>
      </p:sp>
      <p:sp>
        <p:nvSpPr>
          <p:cNvPr id="11" name="TextBox 2"/>
          <p:cNvSpPr txBox="1">
            <a:spLocks noChangeArrowheads="1"/>
          </p:cNvSpPr>
          <p:nvPr/>
        </p:nvSpPr>
        <p:spPr bwMode="auto">
          <a:xfrm>
            <a:off x="677863" y="1802216"/>
            <a:ext cx="4445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This is a sitar. </a:t>
            </a:r>
            <a:r>
              <a:rPr lang="en-GB" dirty="0"/>
              <a:t>It is an instrument traditionally used in Indian music as well as in some other nearby countries.</a:t>
            </a:r>
            <a:endParaRPr lang="en-GB" altLang="en-US" dirty="0">
              <a:solidFill>
                <a:schemeClr val="tx1"/>
              </a:solidFill>
            </a:endParaRPr>
          </a:p>
        </p:txBody>
      </p:sp>
      <p:sp>
        <p:nvSpPr>
          <p:cNvPr id="12" name="TextBox 2"/>
          <p:cNvSpPr txBox="1">
            <a:spLocks noChangeArrowheads="1"/>
          </p:cNvSpPr>
          <p:nvPr/>
        </p:nvSpPr>
        <p:spPr bwMode="auto">
          <a:xfrm>
            <a:off x="677863" y="4602109"/>
            <a:ext cx="43170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Bhangra is a popular style of music in India. It is very lively and good to dance to. Bhangra has become popular across the world.</a:t>
            </a:r>
          </a:p>
        </p:txBody>
      </p:sp>
      <p:sp>
        <p:nvSpPr>
          <p:cNvPr id="13" name="TextBox 3"/>
          <p:cNvSpPr txBox="1">
            <a:spLocks noChangeArrowheads="1"/>
          </p:cNvSpPr>
          <p:nvPr/>
        </p:nvSpPr>
        <p:spPr bwMode="auto">
          <a:xfrm>
            <a:off x="677863" y="3063663"/>
            <a:ext cx="49549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This is a dhol. </a:t>
            </a:r>
            <a:r>
              <a:rPr lang="en-GB" altLang="en-US" dirty="0" smtClean="0">
                <a:solidFill>
                  <a:schemeClr val="tx1"/>
                </a:solidFill>
              </a:rPr>
              <a:t>It </a:t>
            </a:r>
            <a:r>
              <a:rPr lang="en-GB" altLang="en-US" dirty="0">
                <a:solidFill>
                  <a:schemeClr val="tx1"/>
                </a:solidFill>
              </a:rPr>
              <a:t>is worn on a strap across the body. The strings can be tightened to make the drum sound higher or lower. A dhol is played with two sticks, one at either side.</a:t>
            </a:r>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l="15752" t="13208" r="7108" b="14330"/>
          <a:stretch>
            <a:fillRect/>
          </a:stretch>
        </p:blipFill>
        <p:spPr bwMode="auto">
          <a:xfrm>
            <a:off x="5632834" y="3343275"/>
            <a:ext cx="2779238" cy="2459163"/>
          </a:xfrm>
          <a:prstGeom prst="roundRect">
            <a:avLst>
              <a:gd name="adj" fmla="val 5982"/>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834" y="1861317"/>
            <a:ext cx="2787818" cy="1263934"/>
          </a:xfrm>
          <a:prstGeom prst="roundRect">
            <a:avLst>
              <a:gd name="adj" fmla="val 9183"/>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21"/>
          <p:cNvSpPr txBox="1">
            <a:spLocks noChangeArrowheads="1"/>
          </p:cNvSpPr>
          <p:nvPr/>
        </p:nvSpPr>
        <p:spPr bwMode="auto">
          <a:xfrm>
            <a:off x="5302349" y="3147201"/>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b="1" dirty="0" smtClean="0">
                <a:latin typeface="Tuffy" panose="020B0603060100000000" pitchFamily="34" charset="0"/>
                <a:ea typeface="Tuffy" panose="020B0603060100000000" pitchFamily="34" charset="0"/>
                <a:hlinkClick r:id="rId4"/>
              </a:rPr>
              <a:t>Sitar</a:t>
            </a:r>
            <a:r>
              <a:rPr lang="en-GB" altLang="en-US" sz="500" dirty="0" smtClean="0">
                <a:latin typeface="Tuffy" panose="020B0603060100000000" pitchFamily="34" charset="0"/>
                <a:ea typeface="Tuffy" panose="020B0603060100000000" pitchFamily="34" charset="0"/>
                <a:cs typeface="Arial" panose="020B0604020202020204" pitchFamily="34" charset="0"/>
              </a:rPr>
              <a:t>” </a:t>
            </a:r>
            <a:r>
              <a:rPr lang="en-GB" altLang="en-US" sz="500" dirty="0">
                <a:latin typeface="Tuffy" panose="020B0603060100000000" pitchFamily="34" charset="0"/>
                <a:ea typeface="Tuffy" panose="020B0603060100000000" pitchFamily="34" charset="0"/>
                <a:cs typeface="Arial" panose="020B0604020202020204" pitchFamily="34" charset="0"/>
              </a:rPr>
              <a:t>by </a:t>
            </a:r>
            <a:r>
              <a:rPr lang="en-GB" sz="500" dirty="0" smtClean="0">
                <a:latin typeface="Tuffy" panose="020B0603060100000000" pitchFamily="34" charset="0"/>
                <a:ea typeface="Tuffy" panose="020B0603060100000000" pitchFamily="34" charset="0"/>
              </a:rPr>
              <a:t>Patricio.lorente</a:t>
            </a:r>
            <a:r>
              <a:rPr lang="en-GB" altLang="en-US" sz="500" dirty="0" smtClean="0">
                <a:latin typeface="Tuffy" panose="020B0603060100000000" pitchFamily="34" charset="0"/>
                <a:ea typeface="Tuffy" panose="020B0603060100000000" pitchFamily="34" charset="0"/>
                <a:cs typeface="Arial" panose="020B0604020202020204" pitchFamily="34" charset="0"/>
              </a:rPr>
              <a:t> </a:t>
            </a:r>
            <a:r>
              <a:rPr lang="en-GB" altLang="en-US" sz="500" dirty="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sp>
        <p:nvSpPr>
          <p:cNvPr id="20" name="TextBox 21"/>
          <p:cNvSpPr txBox="1">
            <a:spLocks noChangeArrowheads="1"/>
          </p:cNvSpPr>
          <p:nvPr/>
        </p:nvSpPr>
        <p:spPr bwMode="auto">
          <a:xfrm>
            <a:off x="5239998" y="5852155"/>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dirty="0">
                <a:latin typeface="Tuffy" panose="020B0603060100000000" pitchFamily="34" charset="0"/>
                <a:ea typeface="Tuffy" panose="020B0603060100000000" pitchFamily="34" charset="0"/>
                <a:hlinkClick r:id="rId6"/>
              </a:rPr>
              <a:t>Drums</a:t>
            </a:r>
            <a:r>
              <a:rPr lang="en-GB" altLang="en-US" sz="500" dirty="0" smtClean="0">
                <a:latin typeface="Tuffy" panose="020B0603060100000000" pitchFamily="34" charset="0"/>
                <a:ea typeface="Tuffy" panose="020B0603060100000000" pitchFamily="34" charset="0"/>
                <a:cs typeface="Arial" panose="020B0604020202020204" pitchFamily="34" charset="0"/>
              </a:rPr>
              <a:t>” by </a:t>
            </a:r>
            <a:r>
              <a:rPr lang="en-GB" sz="500" dirty="0" smtClean="0">
                <a:latin typeface="Tuffy" panose="020B0603060100000000" pitchFamily="34" charset="0"/>
                <a:ea typeface="Tuffy" panose="020B0603060100000000" pitchFamily="34" charset="0"/>
              </a:rPr>
              <a:t>Nikita </a:t>
            </a:r>
            <a:r>
              <a:rPr lang="en-GB" sz="500" dirty="0">
                <a:latin typeface="Tuffy" panose="020B0603060100000000" pitchFamily="34" charset="0"/>
                <a:ea typeface="Tuffy" panose="020B0603060100000000" pitchFamily="34" charset="0"/>
              </a:rPr>
              <a:t>Mehta from </a:t>
            </a:r>
            <a:r>
              <a:rPr lang="en-GB" sz="500" dirty="0" smtClean="0">
                <a:latin typeface="Tuffy" panose="020B0603060100000000" pitchFamily="34" charset="0"/>
                <a:ea typeface="Tuffy" panose="020B0603060100000000" pitchFamily="34" charset="0"/>
              </a:rPr>
              <a:t>UAE</a:t>
            </a:r>
            <a:r>
              <a:rPr lang="en-GB" altLang="en-US" sz="500" dirty="0" smtClean="0">
                <a:latin typeface="Tuffy" panose="020B0603060100000000" pitchFamily="34" charset="0"/>
                <a:ea typeface="Tuffy" panose="020B0603060100000000" pitchFamily="34" charset="0"/>
                <a:cs typeface="Arial" panose="020B0604020202020204" pitchFamily="34" charset="0"/>
              </a:rPr>
              <a:t> </a:t>
            </a:r>
            <a:r>
              <a:rPr lang="en-GB" altLang="en-US" sz="500" dirty="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cxnSp>
        <p:nvCxnSpPr>
          <p:cNvPr id="21" name="Straight Arrow Connector 20"/>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23" name="Rectangle 22">
            <a:hlinkClick r:id="rId7"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797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Spain</a:t>
            </a:r>
          </a:p>
        </p:txBody>
      </p:sp>
      <p:sp>
        <p:nvSpPr>
          <p:cNvPr id="9" name="TextBox 2"/>
          <p:cNvSpPr txBox="1">
            <a:spLocks noChangeArrowheads="1"/>
          </p:cNvSpPr>
          <p:nvPr/>
        </p:nvSpPr>
        <p:spPr bwMode="auto">
          <a:xfrm>
            <a:off x="782967" y="1709009"/>
            <a:ext cx="75974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Spain has a lot of traditional music styles, one of which is flamenco. Flamenco is a mixture of guitar playing, singing, hand clapping and finger clicking. Sometimes the guitarist will hit the guitar to make it sound like a drum. </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Flamenco music is lively and often quite fast. It is good music to dance to and there is a style of dance which is also called flamenco.</a:t>
            </a:r>
          </a:p>
          <a:p>
            <a:pPr>
              <a:lnSpc>
                <a:spcPct val="100000"/>
              </a:lnSpc>
              <a:spcBef>
                <a:spcPct val="0"/>
              </a:spcBef>
              <a:buFontTx/>
              <a:buNone/>
            </a:pPr>
            <a:endParaRPr lang="en-GB" altLang="en-US" dirty="0">
              <a:solidFill>
                <a:schemeClr val="tx1"/>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690" y="3823279"/>
            <a:ext cx="3524634" cy="2292538"/>
          </a:xfrm>
          <a:prstGeom prst="roundRect">
            <a:avLst>
              <a:gd name="adj" fmla="val 5206"/>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6" name="Rectangle 15">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493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Favourite Music</a:t>
            </a:r>
            <a:endParaRPr lang="en-GB" sz="3600" dirty="0">
              <a:latin typeface="+mn-lt"/>
            </a:endParaRPr>
          </a:p>
        </p:txBody>
      </p:sp>
      <p:sp>
        <p:nvSpPr>
          <p:cNvPr id="5" name="Rectangle 4"/>
          <p:cNvSpPr/>
          <p:nvPr/>
        </p:nvSpPr>
        <p:spPr>
          <a:xfrm>
            <a:off x="2116666" y="1565376"/>
            <a:ext cx="6254750" cy="830997"/>
          </a:xfrm>
          <a:prstGeom prst="rect">
            <a:avLst/>
          </a:prstGeom>
        </p:spPr>
        <p:txBody>
          <a:bodyPr wrap="square" lIns="0" tIns="0" rIns="0" bIns="0">
            <a:spAutoFit/>
          </a:bodyPr>
          <a:lstStyle/>
          <a:p>
            <a:pPr>
              <a:lnSpc>
                <a:spcPct val="100000"/>
              </a:lnSpc>
              <a:spcBef>
                <a:spcPct val="0"/>
              </a:spcBef>
              <a:buFontTx/>
              <a:buNone/>
            </a:pPr>
            <a:r>
              <a:rPr lang="en-GB" altLang="en-US" dirty="0"/>
              <a:t>There are lots of different types of music. Types of music are called genres (you say it ‘jon-rahs’). How many genres of music do you know?</a:t>
            </a:r>
            <a:endParaRPr lang="en-GB" altLang="en-US" dirty="0">
              <a:solidFill>
                <a:srgbClr val="FF0000"/>
              </a:solidFill>
            </a:endParaRPr>
          </a:p>
        </p:txBody>
      </p:sp>
      <p:sp>
        <p:nvSpPr>
          <p:cNvPr id="2" name="Oval 1"/>
          <p:cNvSpPr/>
          <p:nvPr/>
        </p:nvSpPr>
        <p:spPr>
          <a:xfrm>
            <a:off x="762000" y="1358576"/>
            <a:ext cx="1261533" cy="12615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Talk about It</a:t>
            </a:r>
            <a:endParaRPr lang="en-GB" dirty="0"/>
          </a:p>
        </p:txBody>
      </p:sp>
      <p:grpSp>
        <p:nvGrpSpPr>
          <p:cNvPr id="12" name="Group 11"/>
          <p:cNvGrpSpPr/>
          <p:nvPr/>
        </p:nvGrpSpPr>
        <p:grpSpPr>
          <a:xfrm>
            <a:off x="762000" y="2937933"/>
            <a:ext cx="7780866" cy="1651000"/>
            <a:chOff x="762000" y="2937933"/>
            <a:chExt cx="7780866" cy="1651000"/>
          </a:xfrm>
        </p:grpSpPr>
        <p:sp>
          <p:nvSpPr>
            <p:cNvPr id="11" name="Rounded Rectangle 10"/>
            <p:cNvSpPr/>
            <p:nvPr/>
          </p:nvSpPr>
          <p:spPr>
            <a:xfrm>
              <a:off x="762000" y="2937933"/>
              <a:ext cx="7687734" cy="1651000"/>
            </a:xfrm>
            <a:prstGeom prst="roundRect">
              <a:avLst>
                <a:gd name="adj" fmla="val 7436"/>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855132" y="3130458"/>
              <a:ext cx="7687734" cy="1208309"/>
              <a:chOff x="855132" y="3130458"/>
              <a:chExt cx="7687734" cy="1208309"/>
            </a:xfrm>
          </p:grpSpPr>
          <p:sp>
            <p:nvSpPr>
              <p:cNvPr id="6" name="Rectangle 5"/>
              <p:cNvSpPr/>
              <p:nvPr/>
            </p:nvSpPr>
            <p:spPr>
              <a:xfrm>
                <a:off x="855133" y="3130458"/>
                <a:ext cx="7687733" cy="369332"/>
              </a:xfrm>
              <a:prstGeom prst="rect">
                <a:avLst/>
              </a:prstGeom>
            </p:spPr>
            <p:txBody>
              <a:bodyPr wrap="square">
                <a:spAutoFit/>
              </a:bodyPr>
              <a:lstStyle/>
              <a:p>
                <a:r>
                  <a:rPr lang="en-GB" altLang="en-US" dirty="0"/>
                  <a:t>Different genres of music include classical, pop, RnB, rap and folk music.</a:t>
                </a:r>
                <a:endParaRPr lang="en-GB" dirty="0"/>
              </a:p>
            </p:txBody>
          </p:sp>
          <p:sp>
            <p:nvSpPr>
              <p:cNvPr id="7" name="Rectangle 6"/>
              <p:cNvSpPr/>
              <p:nvPr/>
            </p:nvSpPr>
            <p:spPr>
              <a:xfrm>
                <a:off x="855132" y="3692436"/>
                <a:ext cx="7516283" cy="646331"/>
              </a:xfrm>
              <a:prstGeom prst="rect">
                <a:avLst/>
              </a:prstGeom>
            </p:spPr>
            <p:txBody>
              <a:bodyPr wrap="square">
                <a:spAutoFit/>
              </a:bodyPr>
              <a:lstStyle/>
              <a:p>
                <a:pPr>
                  <a:spcBef>
                    <a:spcPct val="0"/>
                  </a:spcBef>
                </a:pPr>
                <a:r>
                  <a:rPr lang="en-GB" altLang="en-US" dirty="0"/>
                  <a:t>Different music has its roots, or is more popular, in different places around the world. Let’s find out more about music around the world.</a:t>
                </a:r>
                <a:endParaRPr lang="en-GB" altLang="en-US" dirty="0">
                  <a:solidFill>
                    <a:srgbClr val="FF0000"/>
                  </a:solidFill>
                </a:endParaRPr>
              </a:p>
            </p:txBody>
          </p:sp>
        </p:gr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Around the World</a:t>
            </a:r>
          </a:p>
        </p:txBody>
      </p:sp>
      <p:sp>
        <p:nvSpPr>
          <p:cNvPr id="3" name="Rectangle 2"/>
          <p:cNvSpPr/>
          <p:nvPr/>
        </p:nvSpPr>
        <p:spPr>
          <a:xfrm>
            <a:off x="877619" y="1178401"/>
            <a:ext cx="7379232" cy="646331"/>
          </a:xfrm>
          <a:prstGeom prst="rect">
            <a:avLst/>
          </a:prstGeom>
        </p:spPr>
        <p:txBody>
          <a:bodyPr wrap="square">
            <a:spAutoFit/>
          </a:bodyPr>
          <a:lstStyle/>
          <a:p>
            <a:pPr algn="ctr"/>
            <a:r>
              <a:rPr lang="en-GB" dirty="0"/>
              <a:t>Click on the map to find out more about the music from different places around the world.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52" t="969" r="10741" b="1627"/>
          <a:stretch/>
        </p:blipFill>
        <p:spPr>
          <a:xfrm>
            <a:off x="1279785" y="1892466"/>
            <a:ext cx="6574899" cy="4373417"/>
          </a:xfrm>
          <a:prstGeom prst="roundRect">
            <a:avLst>
              <a:gd name="adj" fmla="val 2517"/>
            </a:avLst>
          </a:prstGeom>
          <a:ln w="28575">
            <a:solidFill>
              <a:schemeClr val="accent6"/>
            </a:solidFill>
          </a:ln>
        </p:spPr>
      </p:pic>
      <p:sp>
        <p:nvSpPr>
          <p:cNvPr id="5" name="Oval 4">
            <a:extLst>
              <a:ext uri="{FF2B5EF4-FFF2-40B4-BE49-F238E27FC236}">
                <a16:creationId xmlns="" xmlns:a16="http://schemas.microsoft.com/office/drawing/2014/main" id="{561CD07B-BBEB-234D-9E56-2249E83130C0}"/>
              </a:ext>
            </a:extLst>
          </p:cNvPr>
          <p:cNvSpPr/>
          <p:nvPr/>
        </p:nvSpPr>
        <p:spPr>
          <a:xfrm>
            <a:off x="2961688" y="387645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Oval 5">
            <a:extLst>
              <a:ext uri="{FF2B5EF4-FFF2-40B4-BE49-F238E27FC236}">
                <a16:creationId xmlns="" xmlns:a16="http://schemas.microsoft.com/office/drawing/2014/main" id="{0BC7434B-B9D9-E841-AC72-33EC44748BF6}"/>
              </a:ext>
            </a:extLst>
          </p:cNvPr>
          <p:cNvSpPr/>
          <p:nvPr/>
        </p:nvSpPr>
        <p:spPr>
          <a:xfrm>
            <a:off x="6728517" y="4310792"/>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Oval 6">
            <a:extLst>
              <a:ext uri="{FF2B5EF4-FFF2-40B4-BE49-F238E27FC236}">
                <a16:creationId xmlns="" xmlns:a16="http://schemas.microsoft.com/office/drawing/2014/main" id="{D454DFF1-226D-594B-A554-F8BFA8A5692B}"/>
              </a:ext>
            </a:extLst>
          </p:cNvPr>
          <p:cNvSpPr/>
          <p:nvPr/>
        </p:nvSpPr>
        <p:spPr>
          <a:xfrm>
            <a:off x="4381424" y="389330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Oval 7">
            <a:extLst>
              <a:ext uri="{FF2B5EF4-FFF2-40B4-BE49-F238E27FC236}">
                <a16:creationId xmlns="" xmlns:a16="http://schemas.microsoft.com/office/drawing/2014/main" id="{A51B10C7-A05C-F74A-BDF7-66BAEDA8EA29}"/>
              </a:ext>
            </a:extLst>
          </p:cNvPr>
          <p:cNvSpPr/>
          <p:nvPr/>
        </p:nvSpPr>
        <p:spPr>
          <a:xfrm>
            <a:off x="3418888" y="450215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Oval 8">
            <a:extLst>
              <a:ext uri="{FF2B5EF4-FFF2-40B4-BE49-F238E27FC236}">
                <a16:creationId xmlns="" xmlns:a16="http://schemas.microsoft.com/office/drawing/2014/main" id="{7C47198E-4F9F-B04E-A7DD-03E9AA508BF5}"/>
              </a:ext>
            </a:extLst>
          </p:cNvPr>
          <p:cNvSpPr/>
          <p:nvPr/>
        </p:nvSpPr>
        <p:spPr>
          <a:xfrm>
            <a:off x="6341961" y="351220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Oval 9">
            <a:extLst>
              <a:ext uri="{FF2B5EF4-FFF2-40B4-BE49-F238E27FC236}">
                <a16:creationId xmlns="" xmlns:a16="http://schemas.microsoft.com/office/drawing/2014/main" id="{19EA3A1A-777E-C04B-BE8D-0D9E71CDDF13}"/>
              </a:ext>
            </a:extLst>
          </p:cNvPr>
          <p:cNvSpPr/>
          <p:nvPr/>
        </p:nvSpPr>
        <p:spPr>
          <a:xfrm>
            <a:off x="4346258" y="346980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Oval 11">
            <a:extLst>
              <a:ext uri="{FF2B5EF4-FFF2-40B4-BE49-F238E27FC236}">
                <a16:creationId xmlns="" xmlns:a16="http://schemas.microsoft.com/office/drawing/2014/main" id="{A8D4A05A-8A85-5F4F-AA11-B4CC1E0FBFC5}"/>
              </a:ext>
            </a:extLst>
          </p:cNvPr>
          <p:cNvSpPr/>
          <p:nvPr/>
        </p:nvSpPr>
        <p:spPr>
          <a:xfrm>
            <a:off x="5896887" y="3807316"/>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Oval 12">
            <a:extLst>
              <a:ext uri="{FF2B5EF4-FFF2-40B4-BE49-F238E27FC236}">
                <a16:creationId xmlns="" xmlns:a16="http://schemas.microsoft.com/office/drawing/2014/main" id="{B0247C02-558F-F940-9725-BF24D2605698}"/>
              </a:ext>
            </a:extLst>
          </p:cNvPr>
          <p:cNvSpPr/>
          <p:nvPr/>
        </p:nvSpPr>
        <p:spPr>
          <a:xfrm>
            <a:off x="5104188" y="366016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Rectangle 2"/>
          <p:cNvSpPr>
            <a:spLocks noChangeArrowheads="1"/>
          </p:cNvSpPr>
          <p:nvPr/>
        </p:nvSpPr>
        <p:spPr bwMode="auto">
          <a:xfrm>
            <a:off x="2171113" y="3898682"/>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Caribbean</a:t>
            </a:r>
            <a:endParaRPr lang="en-US" altLang="en-US" dirty="0">
              <a:solidFill>
                <a:schemeClr val="tx1"/>
              </a:solidFill>
            </a:endParaRPr>
          </a:p>
        </p:txBody>
      </p:sp>
      <p:grpSp>
        <p:nvGrpSpPr>
          <p:cNvPr id="23" name="Group 22"/>
          <p:cNvGrpSpPr/>
          <p:nvPr/>
        </p:nvGrpSpPr>
        <p:grpSpPr>
          <a:xfrm>
            <a:off x="1884853" y="3358053"/>
            <a:ext cx="869950" cy="427038"/>
            <a:chOff x="1884853" y="3358053"/>
            <a:chExt cx="869950" cy="427038"/>
          </a:xfrm>
        </p:grpSpPr>
        <p:sp>
          <p:nvSpPr>
            <p:cNvPr id="11" name="Oval 10">
              <a:extLst>
                <a:ext uri="{FF2B5EF4-FFF2-40B4-BE49-F238E27FC236}">
                  <a16:creationId xmlns="" xmlns:a16="http://schemas.microsoft.com/office/drawing/2014/main" id="{8EB554E3-0215-CB49-AB4D-D636A88A8AD8}"/>
                </a:ext>
              </a:extLst>
            </p:cNvPr>
            <p:cNvSpPr/>
            <p:nvPr/>
          </p:nvSpPr>
          <p:spPr>
            <a:xfrm>
              <a:off x="2403965" y="370889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Rectangle 3">
              <a:hlinkClick r:id="rId3" action="ppaction://hlinksldjump"/>
            </p:cNvPr>
            <p:cNvSpPr>
              <a:spLocks noChangeArrowheads="1"/>
            </p:cNvSpPr>
            <p:nvPr/>
          </p:nvSpPr>
          <p:spPr bwMode="auto">
            <a:xfrm>
              <a:off x="1884853" y="3358053"/>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Mexico</a:t>
              </a:r>
              <a:endParaRPr lang="en-US" altLang="en-US" dirty="0">
                <a:solidFill>
                  <a:schemeClr val="tx1"/>
                </a:solidFill>
              </a:endParaRPr>
            </a:p>
          </p:txBody>
        </p:sp>
      </p:grpSp>
      <p:sp>
        <p:nvSpPr>
          <p:cNvPr id="16" name="Rectangle 4"/>
          <p:cNvSpPr>
            <a:spLocks noChangeArrowheads="1"/>
          </p:cNvSpPr>
          <p:nvPr/>
        </p:nvSpPr>
        <p:spPr bwMode="auto">
          <a:xfrm>
            <a:off x="6215754" y="4386992"/>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Indonesia</a:t>
            </a:r>
            <a:endParaRPr lang="en-US" altLang="en-US" dirty="0">
              <a:solidFill>
                <a:schemeClr val="tx1"/>
              </a:solidFill>
            </a:endParaRPr>
          </a:p>
        </p:txBody>
      </p:sp>
      <p:sp>
        <p:nvSpPr>
          <p:cNvPr id="17" name="Rectangle 13"/>
          <p:cNvSpPr>
            <a:spLocks noChangeArrowheads="1"/>
          </p:cNvSpPr>
          <p:nvPr/>
        </p:nvSpPr>
        <p:spPr bwMode="auto">
          <a:xfrm>
            <a:off x="3047413" y="4525963"/>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Brazil</a:t>
            </a:r>
            <a:endParaRPr lang="en-US" altLang="en-US" dirty="0">
              <a:solidFill>
                <a:schemeClr val="tx1"/>
              </a:solidFill>
            </a:endParaRPr>
          </a:p>
        </p:txBody>
      </p:sp>
      <p:sp>
        <p:nvSpPr>
          <p:cNvPr id="18" name="Rectangle 14"/>
          <p:cNvSpPr>
            <a:spLocks noChangeArrowheads="1"/>
          </p:cNvSpPr>
          <p:nvPr/>
        </p:nvSpPr>
        <p:spPr bwMode="auto">
          <a:xfrm>
            <a:off x="5060863" y="3323757"/>
            <a:ext cx="76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Israel</a:t>
            </a:r>
            <a:endParaRPr lang="en-US" altLang="en-US" dirty="0">
              <a:solidFill>
                <a:schemeClr val="tx1"/>
              </a:solidFill>
            </a:endParaRPr>
          </a:p>
        </p:txBody>
      </p:sp>
      <p:sp>
        <p:nvSpPr>
          <p:cNvPr id="19" name="Rectangle 15"/>
          <p:cNvSpPr>
            <a:spLocks noChangeArrowheads="1"/>
          </p:cNvSpPr>
          <p:nvPr/>
        </p:nvSpPr>
        <p:spPr bwMode="auto">
          <a:xfrm>
            <a:off x="6335611" y="3266139"/>
            <a:ext cx="78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a:solidFill>
                  <a:schemeClr val="tx1"/>
                </a:solidFill>
              </a:rPr>
              <a:t>China</a:t>
            </a:r>
            <a:endParaRPr lang="en-US" altLang="en-US">
              <a:solidFill>
                <a:schemeClr val="tx1"/>
              </a:solidFill>
            </a:endParaRPr>
          </a:p>
        </p:txBody>
      </p:sp>
      <p:sp>
        <p:nvSpPr>
          <p:cNvPr id="20" name="Rectangle 16"/>
          <p:cNvSpPr>
            <a:spLocks noChangeArrowheads="1"/>
          </p:cNvSpPr>
          <p:nvPr/>
        </p:nvSpPr>
        <p:spPr bwMode="auto">
          <a:xfrm>
            <a:off x="3920545" y="3961590"/>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West Africa</a:t>
            </a:r>
            <a:endParaRPr lang="en-US" altLang="en-US" dirty="0">
              <a:solidFill>
                <a:schemeClr val="tx1"/>
              </a:solidFill>
            </a:endParaRPr>
          </a:p>
        </p:txBody>
      </p:sp>
      <p:sp>
        <p:nvSpPr>
          <p:cNvPr id="21" name="Rectangle 17"/>
          <p:cNvSpPr>
            <a:spLocks noChangeArrowheads="1"/>
          </p:cNvSpPr>
          <p:nvPr/>
        </p:nvSpPr>
        <p:spPr bwMode="auto">
          <a:xfrm>
            <a:off x="5885775" y="3785091"/>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a:solidFill>
                  <a:schemeClr val="tx1"/>
                </a:solidFill>
              </a:rPr>
              <a:t>India</a:t>
            </a:r>
            <a:endParaRPr lang="en-US" altLang="en-US">
              <a:solidFill>
                <a:schemeClr val="tx1"/>
              </a:solidFill>
            </a:endParaRPr>
          </a:p>
        </p:txBody>
      </p:sp>
      <p:sp>
        <p:nvSpPr>
          <p:cNvPr id="22" name="Rectangle 18"/>
          <p:cNvSpPr>
            <a:spLocks noChangeArrowheads="1"/>
          </p:cNvSpPr>
          <p:nvPr/>
        </p:nvSpPr>
        <p:spPr bwMode="auto">
          <a:xfrm>
            <a:off x="3585845" y="3294473"/>
            <a:ext cx="76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Spain</a:t>
            </a:r>
            <a:endParaRPr lang="en-US" altLang="en-US" dirty="0">
              <a:solidFill>
                <a:schemeClr val="tx1"/>
              </a:solidFill>
            </a:endParaRPr>
          </a:p>
        </p:txBody>
      </p:sp>
      <p:sp>
        <p:nvSpPr>
          <p:cNvPr id="24" name="Rectangle 23">
            <a:hlinkClick r:id="rId4" action="ppaction://hlinksldjump"/>
          </p:cNvPr>
          <p:cNvSpPr/>
          <p:nvPr/>
        </p:nvSpPr>
        <p:spPr>
          <a:xfrm>
            <a:off x="2295939" y="3876457"/>
            <a:ext cx="153252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5" action="ppaction://hlinksldjump"/>
          </p:cNvPr>
          <p:cNvSpPr/>
          <p:nvPr/>
        </p:nvSpPr>
        <p:spPr>
          <a:xfrm>
            <a:off x="3079128" y="4452601"/>
            <a:ext cx="766262"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6" action="ppaction://hlinksldjump"/>
          </p:cNvPr>
          <p:cNvSpPr/>
          <p:nvPr/>
        </p:nvSpPr>
        <p:spPr>
          <a:xfrm>
            <a:off x="3691362" y="3293229"/>
            <a:ext cx="766262"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7" action="ppaction://hlinksldjump"/>
          </p:cNvPr>
          <p:cNvSpPr/>
          <p:nvPr/>
        </p:nvSpPr>
        <p:spPr>
          <a:xfrm>
            <a:off x="3953288" y="3883118"/>
            <a:ext cx="1335681"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8" action="ppaction://hlinksldjump"/>
          </p:cNvPr>
          <p:cNvSpPr/>
          <p:nvPr/>
        </p:nvSpPr>
        <p:spPr>
          <a:xfrm>
            <a:off x="5021634" y="3367679"/>
            <a:ext cx="72318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9" action="ppaction://hlinksldjump"/>
          </p:cNvPr>
          <p:cNvSpPr/>
          <p:nvPr/>
        </p:nvSpPr>
        <p:spPr>
          <a:xfrm>
            <a:off x="6290726" y="3242327"/>
            <a:ext cx="72318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0" action="ppaction://hlinksldjump"/>
          </p:cNvPr>
          <p:cNvSpPr/>
          <p:nvPr/>
        </p:nvSpPr>
        <p:spPr>
          <a:xfrm>
            <a:off x="5837531" y="3754422"/>
            <a:ext cx="723184"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1" action="ppaction://hlinksldjump"/>
          </p:cNvPr>
          <p:cNvSpPr/>
          <p:nvPr/>
        </p:nvSpPr>
        <p:spPr>
          <a:xfrm>
            <a:off x="6290726" y="4266517"/>
            <a:ext cx="1004596" cy="479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21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The Caribbean</a:t>
            </a:r>
          </a:p>
        </p:txBody>
      </p:sp>
      <p:sp>
        <p:nvSpPr>
          <p:cNvPr id="4" name="TextBox 2"/>
          <p:cNvSpPr txBox="1">
            <a:spLocks noChangeArrowheads="1"/>
          </p:cNvSpPr>
          <p:nvPr/>
        </p:nvSpPr>
        <p:spPr bwMode="auto">
          <a:xfrm>
            <a:off x="687717" y="1709009"/>
            <a:ext cx="81041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The Caribbean is an area in-between North and South America. Caribbean countries include Jamaica, the Bahamas and Cuba.</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There are many popular styles of music among the Caribbean islands, including salsa, calypso and compas. One of the most well-known styles is called reggae. Reggae music emphasises the second and fourth beat in each section of music (called a bar).</a:t>
            </a:r>
          </a:p>
          <a:p>
            <a:pPr>
              <a:lnSpc>
                <a:spcPct val="100000"/>
              </a:lnSpc>
              <a:spcBef>
                <a:spcPct val="0"/>
              </a:spcBef>
              <a:buFontTx/>
              <a:buNone/>
            </a:pPr>
            <a:endParaRPr lang="en-GB" altLang="en-US" dirty="0">
              <a:solidFill>
                <a:schemeClr val="tx1"/>
              </a:solidFill>
            </a:endParaRPr>
          </a:p>
          <a:p>
            <a:pPr>
              <a:lnSpc>
                <a:spcPct val="100000"/>
              </a:lnSpc>
              <a:spcBef>
                <a:spcPct val="0"/>
              </a:spcBef>
              <a:buFont typeface="Arial" panose="020B0604020202020204" pitchFamily="34" charset="0"/>
              <a:buNone/>
            </a:pPr>
            <a:r>
              <a:rPr lang="en-GB" altLang="en-US" dirty="0">
                <a:solidFill>
                  <a:schemeClr val="tx1"/>
                </a:solidFill>
              </a:rPr>
              <a:t>Key instruments in reggae are the bass guitar and drums. Famous reggae stars include Jimmy Cliff and Bob Marley.</a:t>
            </a:r>
          </a:p>
        </p:txBody>
      </p:sp>
      <p:sp>
        <p:nvSpPr>
          <p:cNvPr id="5" name="TextBox 1"/>
          <p:cNvSpPr txBox="1">
            <a:spLocks noChangeArrowheads="1"/>
          </p:cNvSpPr>
          <p:nvPr/>
        </p:nvSpPr>
        <p:spPr bwMode="auto">
          <a:xfrm>
            <a:off x="687717" y="4788355"/>
            <a:ext cx="47356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b="1" dirty="0">
                <a:solidFill>
                  <a:schemeClr val="tx1"/>
                </a:solidFill>
              </a:rPr>
              <a:t>Try It</a:t>
            </a:r>
          </a:p>
          <a:p>
            <a:pPr>
              <a:lnSpc>
                <a:spcPct val="100000"/>
              </a:lnSpc>
              <a:spcBef>
                <a:spcPct val="0"/>
              </a:spcBef>
              <a:buFontTx/>
              <a:buNone/>
            </a:pPr>
            <a:r>
              <a:rPr lang="en-GB" altLang="en-US" dirty="0">
                <a:solidFill>
                  <a:schemeClr val="tx1"/>
                </a:solidFill>
              </a:rPr>
              <a:t>Your teacher will count to four. Clap when your teacher says ‘two’ and ‘four’. Keep going until you’ve got the hang of it.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3934" y="4571271"/>
            <a:ext cx="2451747" cy="1634498"/>
          </a:xfrm>
          <a:prstGeom prst="roundRect">
            <a:avLst>
              <a:gd name="adj" fmla="val 7665"/>
            </a:avLst>
          </a:prstGeom>
          <a:ln w="19050">
            <a:solidFill>
              <a:schemeClr val="accent6"/>
            </a:solidFill>
          </a:ln>
        </p:spPr>
      </p:pic>
      <p:cxnSp>
        <p:nvCxnSpPr>
          <p:cNvPr id="8" name="Straight Arrow Connector 7"/>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2" name="Rectangle 11">
            <a:hlinkClick r:id="rId4"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7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Indonesia</a:t>
            </a:r>
          </a:p>
        </p:txBody>
      </p:sp>
      <p:sp>
        <p:nvSpPr>
          <p:cNvPr id="4" name="TextBox 2"/>
          <p:cNvSpPr txBox="1">
            <a:spLocks noChangeArrowheads="1"/>
          </p:cNvSpPr>
          <p:nvPr/>
        </p:nvSpPr>
        <p:spPr bwMode="auto">
          <a:xfrm>
            <a:off x="687717" y="1709009"/>
            <a:ext cx="81041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Indonesia is a country that is made up of islands in Asia. Gamelan is a popular form of traditional Indonesian music. </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Gamelan music is played on metal percussion instruments, often hit with hammer-shaped mallets. A percussion instrument is one that you play by hitting it. Examples of the instruments in gamelan music include xylophones, drums and gongs. Sometimes, bamboo flutes, stringed instruments and voices are added to the music.</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5673" t="23653" r="7980" b="12894"/>
          <a:stretch>
            <a:fillRect/>
          </a:stretch>
        </p:blipFill>
        <p:spPr bwMode="auto">
          <a:xfrm>
            <a:off x="4567235" y="4017333"/>
            <a:ext cx="3867150" cy="2132013"/>
          </a:xfrm>
          <a:prstGeom prst="roundRect">
            <a:avLst>
              <a:gd name="adj" fmla="val 6807"/>
            </a:avLst>
          </a:prstGeom>
          <a:solidFill>
            <a:schemeClr val="accent6"/>
          </a:solidFill>
          <a:ln w="19050">
            <a:solidFill>
              <a:schemeClr val="accent6"/>
            </a:solidFill>
            <a:miter lim="800000"/>
            <a:headEnd/>
            <a:tailEnd/>
          </a:ln>
        </p:spPr>
      </p:pic>
      <p:cxnSp>
        <p:nvCxnSpPr>
          <p:cNvPr id="8" name="Straight Arrow Connector 7"/>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0" name="Rectangle 9">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2824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Brazil</a:t>
            </a:r>
          </a:p>
        </p:txBody>
      </p:sp>
      <p:sp>
        <p:nvSpPr>
          <p:cNvPr id="4" name="TextBox 2"/>
          <p:cNvSpPr txBox="1">
            <a:spLocks noChangeArrowheads="1"/>
          </p:cNvSpPr>
          <p:nvPr/>
        </p:nvSpPr>
        <p:spPr bwMode="auto">
          <a:xfrm>
            <a:off x="687717" y="1709009"/>
            <a:ext cx="81041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Brazil is on the continent of South America. Bossa nova is a popular style of Brazilian music. It means ‘new trend’ in Portuguese, which is the language spoken in Brazil.</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The main instrument in bossa nova is the guitar. There are also percussion instruments, such as drums and claves.</a:t>
            </a:r>
          </a:p>
          <a:p>
            <a:pPr>
              <a:lnSpc>
                <a:spcPct val="100000"/>
              </a:lnSpc>
              <a:spcBef>
                <a:spcPct val="0"/>
              </a:spcBef>
              <a:buFontTx/>
              <a:buNone/>
            </a:pPr>
            <a:endParaRPr lang="en-GB" altLang="en-US" dirty="0">
              <a:solidFill>
                <a:schemeClr val="tx1"/>
              </a:solidFill>
            </a:endParaRPr>
          </a:p>
          <a:p>
            <a:pPr>
              <a:lnSpc>
                <a:spcPct val="100000"/>
              </a:lnSpc>
              <a:spcBef>
                <a:spcPct val="0"/>
              </a:spcBef>
              <a:buNone/>
            </a:pPr>
            <a:r>
              <a:rPr lang="en-GB" altLang="en-US" dirty="0">
                <a:solidFill>
                  <a:schemeClr val="tx1"/>
                </a:solidFill>
              </a:rPr>
              <a:t>One of the most famous bossa nova songs is ‘</a:t>
            </a:r>
            <a:r>
              <a:rPr lang="en-GB" altLang="en-US" dirty="0"/>
              <a:t>The Girl from Ipanema’.</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345" y="4398861"/>
            <a:ext cx="2123082" cy="1761585"/>
          </a:xfrm>
          <a:prstGeom prst="roundRect">
            <a:avLst>
              <a:gd name="adj" fmla="val 6687"/>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937547" y="4053502"/>
            <a:ext cx="830677" cy="369332"/>
          </a:xfrm>
          <a:prstGeom prst="rect">
            <a:avLst/>
          </a:prstGeom>
        </p:spPr>
        <p:txBody>
          <a:bodyPr wrap="none">
            <a:spAutoFit/>
          </a:bodyPr>
          <a:lstStyle/>
          <a:p>
            <a:r>
              <a:rPr lang="en-US" altLang="en-US" dirty="0"/>
              <a:t>Claves</a:t>
            </a:r>
            <a:endParaRPr lang="en-GB" dirty="0"/>
          </a:p>
        </p:txBody>
      </p:sp>
      <p:sp>
        <p:nvSpPr>
          <p:cNvPr id="9" name="TextBox 21"/>
          <p:cNvSpPr txBox="1">
            <a:spLocks noChangeArrowheads="1"/>
          </p:cNvSpPr>
          <p:nvPr/>
        </p:nvSpPr>
        <p:spPr bwMode="auto">
          <a:xfrm>
            <a:off x="5579090" y="6221844"/>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 panose="020B0603060100000000" pitchFamily="34" charset="0"/>
                <a:ea typeface="Tuffy" panose="020B0603060100000000" pitchFamily="34" charset="0"/>
                <a:cs typeface="Arial" panose="020B0604020202020204" pitchFamily="34" charset="0"/>
              </a:rPr>
              <a:t>“</a:t>
            </a:r>
            <a:r>
              <a:rPr lang="en-GB" sz="500" dirty="0">
                <a:latin typeface="Tuffy" panose="020B0603060100000000" pitchFamily="34" charset="0"/>
                <a:ea typeface="Tuffy" panose="020B0603060100000000" pitchFamily="34" charset="0"/>
              </a:rPr>
              <a:t>Claves hg</a:t>
            </a:r>
            <a:r>
              <a:rPr lang="en-GB" altLang="en-US" sz="500" dirty="0" smtClean="0">
                <a:latin typeface="Tuffy" panose="020B0603060100000000" pitchFamily="34" charset="0"/>
                <a:ea typeface="Tuffy" panose="020B0603060100000000" pitchFamily="34" charset="0"/>
                <a:cs typeface="Arial" panose="020B0604020202020204" pitchFamily="34" charset="0"/>
              </a:rPr>
              <a:t>” by </a:t>
            </a:r>
            <a:r>
              <a:rPr lang="en-GB" sz="500" dirty="0" err="1" smtClean="0">
                <a:latin typeface="Tuffy" panose="020B0603060100000000" pitchFamily="34" charset="0"/>
                <a:ea typeface="Tuffy" panose="020B0603060100000000" pitchFamily="34" charset="0"/>
              </a:rPr>
              <a:t>Hgrobe</a:t>
            </a:r>
            <a:r>
              <a:rPr lang="en-GB" sz="500" dirty="0" smtClean="0">
                <a:latin typeface="Tuffy" panose="020B0603060100000000" pitchFamily="34" charset="0"/>
                <a:ea typeface="Tuffy" panose="020B0603060100000000" pitchFamily="34" charset="0"/>
              </a:rPr>
              <a:t> </a:t>
            </a:r>
            <a:r>
              <a:rPr lang="en-GB" altLang="en-US" sz="500" dirty="0" smtClean="0">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smtClean="0">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cxnSp>
        <p:nvCxnSpPr>
          <p:cNvPr id="10" name="Straight Arrow Connector 9"/>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2" name="Rectangle 11">
            <a:hlinkClick r:id="rId4"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422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Mexico</a:t>
            </a:r>
          </a:p>
        </p:txBody>
      </p:sp>
      <p:sp>
        <p:nvSpPr>
          <p:cNvPr id="6" name="TextBox 2"/>
          <p:cNvSpPr txBox="1">
            <a:spLocks noChangeArrowheads="1"/>
          </p:cNvSpPr>
          <p:nvPr/>
        </p:nvSpPr>
        <p:spPr bwMode="auto">
          <a:xfrm>
            <a:off x="699212" y="1709009"/>
            <a:ext cx="8104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a:solidFill>
                  <a:schemeClr val="tx1"/>
                </a:solidFill>
              </a:rPr>
              <a:t>Mexico is in North America. One example of traditional Mexican music is mariachi. A mariachi band is often made up of different types of guitars, trumpets and violins. All the musicians sing and wear special outfits called charro suits. </a:t>
            </a:r>
          </a:p>
        </p:txBody>
      </p:sp>
      <p:sp>
        <p:nvSpPr>
          <p:cNvPr id="7" name="TextBox 1"/>
          <p:cNvSpPr txBox="1">
            <a:spLocks noChangeArrowheads="1"/>
          </p:cNvSpPr>
          <p:nvPr/>
        </p:nvSpPr>
        <p:spPr bwMode="auto">
          <a:xfrm>
            <a:off x="672224" y="3074259"/>
            <a:ext cx="34898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Mariachi musicians often walk as they perform. A famous mariachi song is ‘La Cucaracha’, which is Spanish for ‘the cockroach’. Spanish is the language spoken in Mexico.</a:t>
            </a:r>
            <a:endParaRPr lang="en-US" altLang="en-US" dirty="0">
              <a:solidFill>
                <a:schemeClr val="tx1"/>
              </a:solidFill>
            </a:endParaRPr>
          </a:p>
        </p:txBody>
      </p:sp>
      <p:pic>
        <p:nvPicPr>
          <p:cNvPr id="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69" r="2276"/>
          <a:stretch/>
        </p:blipFill>
        <p:spPr bwMode="auto">
          <a:xfrm>
            <a:off x="4372303" y="3074259"/>
            <a:ext cx="3993931" cy="2749346"/>
          </a:xfrm>
          <a:prstGeom prst="roundRect">
            <a:avLst>
              <a:gd name="adj" fmla="val 6915"/>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1" name="Rectangle 10">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87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8" y="714703"/>
            <a:ext cx="8220075" cy="758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15529"/>
            <a:ext cx="8220075" cy="994306"/>
          </a:xfrm>
        </p:spPr>
        <p:txBody>
          <a:bodyPr/>
          <a:lstStyle/>
          <a:p>
            <a:r>
              <a:rPr lang="en-GB" dirty="0">
                <a:solidFill>
                  <a:schemeClr val="bg1"/>
                </a:solidFill>
              </a:rPr>
              <a:t>Israel</a:t>
            </a:r>
          </a:p>
        </p:txBody>
      </p:sp>
      <p:sp>
        <p:nvSpPr>
          <p:cNvPr id="9" name="TextBox 2"/>
          <p:cNvSpPr txBox="1">
            <a:spLocks noChangeArrowheads="1"/>
          </p:cNvSpPr>
          <p:nvPr/>
        </p:nvSpPr>
        <p:spPr bwMode="auto">
          <a:xfrm>
            <a:off x="688702" y="1709009"/>
            <a:ext cx="75093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a:solidFill>
                  <a:schemeClr val="tx1"/>
                </a:solidFill>
              </a:rPr>
              <a:t>Lots of people who live in Israel follow the Jewish religion so Jewish music is popular there.</a:t>
            </a:r>
          </a:p>
          <a:p>
            <a:pPr>
              <a:lnSpc>
                <a:spcPct val="100000"/>
              </a:lnSpc>
              <a:spcBef>
                <a:spcPct val="0"/>
              </a:spcBef>
              <a:buFontTx/>
              <a:buNone/>
            </a:pPr>
            <a:endParaRPr lang="en-GB" altLang="en-US" dirty="0">
              <a:solidFill>
                <a:schemeClr val="tx1"/>
              </a:solidFill>
            </a:endParaRPr>
          </a:p>
          <a:p>
            <a:pPr>
              <a:lnSpc>
                <a:spcPct val="100000"/>
              </a:lnSpc>
              <a:spcBef>
                <a:spcPct val="0"/>
              </a:spcBef>
              <a:buFontTx/>
              <a:buNone/>
            </a:pPr>
            <a:r>
              <a:rPr lang="en-GB" altLang="en-US" dirty="0">
                <a:solidFill>
                  <a:schemeClr val="tx1"/>
                </a:solidFill>
              </a:rPr>
              <a:t>Jewish music is often in a minor key. Music written in a minor key can sometimes sound sad, spooky or very serious, although Jewish music is actually very joyful. The music will often start quite slowly and quietly before getting faster and louder.</a:t>
            </a:r>
          </a:p>
          <a:p>
            <a:pPr>
              <a:lnSpc>
                <a:spcPct val="100000"/>
              </a:lnSpc>
              <a:spcBef>
                <a:spcPct val="0"/>
              </a:spcBef>
              <a:buFontTx/>
              <a:buNone/>
            </a:pPr>
            <a:endParaRPr lang="en-GB" altLang="en-US" dirty="0">
              <a:solidFill>
                <a:schemeClr val="tx1"/>
              </a:solidFill>
            </a:endParaRPr>
          </a:p>
        </p:txBody>
      </p:sp>
      <p:sp>
        <p:nvSpPr>
          <p:cNvPr id="4" name="Rectangle 3"/>
          <p:cNvSpPr/>
          <p:nvPr/>
        </p:nvSpPr>
        <p:spPr>
          <a:xfrm>
            <a:off x="688702" y="4017333"/>
            <a:ext cx="3378802" cy="2031325"/>
          </a:xfrm>
          <a:prstGeom prst="rect">
            <a:avLst/>
          </a:prstGeom>
        </p:spPr>
        <p:txBody>
          <a:bodyPr wrap="square">
            <a:spAutoFit/>
          </a:bodyPr>
          <a:lstStyle/>
          <a:p>
            <a:pPr>
              <a:lnSpc>
                <a:spcPct val="100000"/>
              </a:lnSpc>
              <a:spcBef>
                <a:spcPct val="0"/>
              </a:spcBef>
              <a:buFontTx/>
              <a:buNone/>
            </a:pPr>
            <a:r>
              <a:rPr lang="en-GB" altLang="en-US" dirty="0"/>
              <a:t>A piano accordion, double bass and clarinet are often played in Jewish music. ‘Hava Nagila’ is a well-known example of this type of music. It means ‘let’s rejoice’ in the Hebrew language.</a:t>
            </a:r>
          </a:p>
        </p:txBody>
      </p:sp>
      <p:pic>
        <p:nvPicPr>
          <p:cNvPr id="1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195" y="3913470"/>
            <a:ext cx="3206750" cy="2135188"/>
          </a:xfrm>
          <a:prstGeom prst="roundRect">
            <a:avLst>
              <a:gd name="adj" fmla="val 7807"/>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787109" y="6205769"/>
            <a:ext cx="477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24433" y="6001224"/>
            <a:ext cx="763393" cy="369332"/>
          </a:xfrm>
          <a:prstGeom prst="rect">
            <a:avLst/>
          </a:prstGeom>
          <a:noFill/>
        </p:spPr>
        <p:txBody>
          <a:bodyPr wrap="square" rtlCol="0">
            <a:spAutoFit/>
          </a:bodyPr>
          <a:lstStyle/>
          <a:p>
            <a:r>
              <a:rPr lang="en-GB" dirty="0" smtClean="0"/>
              <a:t>back</a:t>
            </a:r>
            <a:endParaRPr lang="en-GB" dirty="0"/>
          </a:p>
        </p:txBody>
      </p:sp>
      <p:sp>
        <p:nvSpPr>
          <p:cNvPr id="13" name="Rectangle 12">
            <a:hlinkClick r:id="rId3" action="ppaction://hlinksldjump"/>
          </p:cNvPr>
          <p:cNvSpPr/>
          <p:nvPr/>
        </p:nvSpPr>
        <p:spPr>
          <a:xfrm>
            <a:off x="787109" y="6011163"/>
            <a:ext cx="108144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5553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99</TotalTime>
  <Words>1099</Words>
  <Application>Microsoft Office PowerPoint</Application>
  <PresentationFormat>On-screen Show (4:3)</PresentationFormat>
  <Paragraphs>80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vt:lpstr>
      <vt:lpstr>Calibri</vt:lpstr>
      <vt:lpstr>Arial</vt:lpstr>
      <vt:lpstr>Tuffy</vt:lpstr>
      <vt:lpstr>Office Theme</vt:lpstr>
      <vt:lpstr>PowerPoint Presentation</vt:lpstr>
      <vt:lpstr>PowerPoint Presentation</vt:lpstr>
      <vt:lpstr>Favourite Music</vt:lpstr>
      <vt:lpstr>Around the World</vt:lpstr>
      <vt:lpstr>The Caribbean</vt:lpstr>
      <vt:lpstr>Indonesia</vt:lpstr>
      <vt:lpstr>Brazil</vt:lpstr>
      <vt:lpstr>Mexico</vt:lpstr>
      <vt:lpstr>Israel</vt:lpstr>
      <vt:lpstr>China</vt:lpstr>
      <vt:lpstr>West Africa</vt:lpstr>
      <vt:lpstr>India</vt:lpstr>
      <vt:lpstr>Spain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Kerekes</dc:creator>
  <cp:lastModifiedBy>Claire Kerekes</cp:lastModifiedBy>
  <cp:revision>12</cp:revision>
  <dcterms:created xsi:type="dcterms:W3CDTF">2020-01-22T13:35:22Z</dcterms:created>
  <dcterms:modified xsi:type="dcterms:W3CDTF">2020-02-05T09:11:02Z</dcterms:modified>
</cp:coreProperties>
</file>